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Roboto Medium"/>
      <p:regular r:id="rId32"/>
      <p:bold r:id="rId33"/>
      <p:italic r:id="rId34"/>
      <p:boldItalic r:id="rId35"/>
    </p:embeddedFont>
    <p:embeddedFont>
      <p:font typeface="Source Code Pr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RobotoMedium-bold.fntdata"/><Relationship Id="rId10" Type="http://schemas.openxmlformats.org/officeDocument/2006/relationships/slide" Target="slides/slide5.xml"/><Relationship Id="rId32" Type="http://schemas.openxmlformats.org/officeDocument/2006/relationships/font" Target="fonts/RobotoMedium-regular.fntdata"/><Relationship Id="rId13" Type="http://schemas.openxmlformats.org/officeDocument/2006/relationships/slide" Target="slides/slide8.xml"/><Relationship Id="rId35" Type="http://schemas.openxmlformats.org/officeDocument/2006/relationships/font" Target="fonts/Roboto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Medium-italic.fntdata"/><Relationship Id="rId15" Type="http://schemas.openxmlformats.org/officeDocument/2006/relationships/slide" Target="slides/slide10.xml"/><Relationship Id="rId37" Type="http://schemas.openxmlformats.org/officeDocument/2006/relationships/font" Target="fonts/SourceCodePro-bold.fntdata"/><Relationship Id="rId14" Type="http://schemas.openxmlformats.org/officeDocument/2006/relationships/slide" Target="slides/slide9.xml"/><Relationship Id="rId36" Type="http://schemas.openxmlformats.org/officeDocument/2006/relationships/font" Target="fonts/SourceCodePro-regular.fntdata"/><Relationship Id="rId17" Type="http://schemas.openxmlformats.org/officeDocument/2006/relationships/slide" Target="slides/slide12.xml"/><Relationship Id="rId39" Type="http://schemas.openxmlformats.org/officeDocument/2006/relationships/font" Target="fonts/SourceCodePro-boldItalic.fntdata"/><Relationship Id="rId16" Type="http://schemas.openxmlformats.org/officeDocument/2006/relationships/slide" Target="slides/slide11.xml"/><Relationship Id="rId38" Type="http://schemas.openxmlformats.org/officeDocument/2006/relationships/font" Target="fonts/SourceCodePr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8dea0b63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8dea0b63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8dea0b63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8dea0b63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8dea0b63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8dea0b63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8dea0b63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48dea0b63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8dea0b637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48dea0b637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8dea0b63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48dea0b63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package br.ufpb.ccae.dcx.atividades.builder;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import java.util.ArrayList;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import java.util.List;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public class Pedido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private String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private String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private List&lt;String&gt; itens;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private Pedido(String cliente, String enderecoEntrega, List&lt;String&gt; itens)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this.cliente =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this.enderecoEntrega =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this.itens = itens;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public String getCliente()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return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public String getEnderecoEntrega()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return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public List&lt;String&gt; getItens()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return itens;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public static class PedidoBuilder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private String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private String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private List&lt;String&gt; itens = new ArrayList&lt;&gt;();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public PedidoBuilder setCliente(String cliente)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this.cliente =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return this;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public PedidoBuilder setEnderecoEntrega(String enderecoEntrega)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this.enderecoEntrega =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return this;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public PedidoBuilder addItem(String item)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this.itens.add(item);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return this;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public Pedido build()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return new Pedido(cliente, enderecoEntrega, itens);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8dea0b637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48dea0b63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8dea0b63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48dea0b63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48dea0b63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48dea0b63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8dea0b637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48dea0b63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48b47854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48b47854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48dea0b63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48dea0b63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48dea0b637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48dea0b637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48dea0b63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48dea0b63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package br.ufpb.ccae.dcx.atividades.builder;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import java.util.ArrayList;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import java.util.List;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public class Pedido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private String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private String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private List&lt;String&gt; itens;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private Pedido(String cliente, String enderecoEntrega, List&lt;String&gt; itens)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this.cliente =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this.enderecoEntrega =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this.itens = itens;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public String getCliente()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return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public String getEnderecoEntrega()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return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public List&lt;String&gt; getItens()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return itens;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public static class PedidoBuilder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private String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private String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private List&lt;String&gt; itens = new ArrayList&lt;&gt;();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public PedidoBuilder setCliente(String cliente)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this.cliente =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return this;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public PedidoBuilder setEnderecoEntrega(String enderecoEntrega)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this.enderecoEntrega =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return this;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public PedidoBuilder addItem(String item)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this.itens.add(item);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return this;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public Pedido build()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return new Pedido(cliente, enderecoEntrega, itens);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8b478540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48b478540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48b478540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48b478540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48b478540c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48b478540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8dea0b63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48dea0b63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8dea0b63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48dea0b63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8dea0b63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48dea0b63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7a97d33e4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7a97d33e4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package br.ufpb.ccae.dcx.atividades.builder;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import java.util.ArrayList;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import java.util.List;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public class Pedido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private String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private String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private List&lt;String&gt; itens;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private Pedido(String cliente, String enderecoEntrega, List&lt;String&gt; itens)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this.cliente =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this.enderecoEntrega =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this.itens = itens;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public String getCliente()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return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public String getEnderecoEntrega()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return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public List&lt;String&gt; getItens()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return itens;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public static class PedidoBuilder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private String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private String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private List&lt;String&gt; itens = new ArrayList&lt;&gt;();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public PedidoBuilder setCliente(String cliente)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this.cliente =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return this;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public PedidoBuilder setEnderecoEntrega(String enderecoEntrega)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this.enderecoEntrega =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return this;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public PedidoBuilder addItem(String item)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this.itens.add(item);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return this;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public Pedido build()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return new Pedido(cliente, enderecoEntrega, itens);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n" type="title">
  <p:cSld name="TITLE">
    <p:bg>
      <p:bgPr>
        <a:solidFill>
          <a:srgbClr val="0000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1701" y="4585700"/>
            <a:ext cx="1022549" cy="31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50094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5000">
                <a:latin typeface="Roboto"/>
                <a:ea typeface="Roboto"/>
                <a:cs typeface="Roboto"/>
                <a:sym typeface="Roboto"/>
              </a:rPr>
              <a:t>Padrões de projeto estruturais</a:t>
            </a:r>
            <a:endParaRPr b="1" sz="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 txBox="1"/>
          <p:nvPr>
            <p:ph idx="4294967295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3"/>
              <a:buFont typeface="Arial"/>
              <a:buNone/>
            </a:pPr>
            <a:r>
              <a:rPr lang="pt-BR" sz="2203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Matheus Barbosa</a:t>
            </a:r>
            <a:endParaRPr sz="2203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13"/>
              <a:buNone/>
            </a:pPr>
            <a:r>
              <a:rPr lang="pt-BR" sz="2203">
                <a:latin typeface="Roboto Medium"/>
                <a:ea typeface="Roboto Medium"/>
                <a:cs typeface="Roboto Medium"/>
                <a:sym typeface="Roboto Medium"/>
              </a:rPr>
              <a:t>matheus.barbosa@dcx.ufpb.br</a:t>
            </a:r>
            <a:endParaRPr sz="229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050" y="4325588"/>
            <a:ext cx="373250" cy="53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3354" y="4282325"/>
            <a:ext cx="496825" cy="62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21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Decorator</a:t>
            </a:r>
            <a:endParaRPr sz="10000"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311700" y="2571750"/>
            <a:ext cx="85206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Anexar responsabilidades adicionais a um objeto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dinamicamente. Decorators oferecem uma alternativa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flexível ao uso de herança para estender uma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funcionalidade.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Problema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357300" y="1017713"/>
            <a:ext cx="81633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cafeteria oferece cafés que podem ter diversos adicionais. </a:t>
            </a: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cliente pode escolher qualquer combinação de adicionais no café.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Exemplos: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Café simples</a:t>
            </a:r>
            <a:b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Café com leite</a:t>
            </a:r>
            <a:b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Café com leite + chocolate</a:t>
            </a:r>
            <a:b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Café com chantilly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Como funciona o pedido:</a:t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152475"/>
            <a:ext cx="523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AutoNum type="arabicPeriod"/>
            </a:pPr>
            <a:r>
              <a:rPr lang="pt-BR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cliente escolhe a bebida desejada.</a:t>
            </a:r>
            <a:br>
              <a:rPr lang="pt-BR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pt-BR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sistema precisa instanciar </a:t>
            </a:r>
            <a:r>
              <a:rPr lang="pt-BR" sz="22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uma classe específica</a:t>
            </a:r>
            <a:r>
              <a:rPr lang="pt-BR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que já representa exatamente aquela combinação de adicionais.</a:t>
            </a:r>
            <a:br>
              <a:rPr lang="pt-BR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AutoNum type="arabicPeriod"/>
            </a:pPr>
            <a:r>
              <a:rPr lang="pt-BR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Para cada nova combinação possível, uma nova classe precisa ser criada.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4350" y="83600"/>
            <a:ext cx="339512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Solução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1152475"/>
            <a:ext cx="309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Define uma interface comum para o produto (bebida)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Uma implementação base inicial (café simples)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Decorators estendem funcionalidades (BebidaDecorator)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Funcionalidades podem ser combinadas dinamicamente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25" title="Untitled diagram _ Mermaid Chart-2025-09-10-19504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0754" y="0"/>
            <a:ext cx="5703240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82623" cy="386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5909" y="32100"/>
            <a:ext cx="3628091" cy="402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1625" y="2571745"/>
            <a:ext cx="2948398" cy="2556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Pode gerar muitas criações de objetos, se usado em excesso.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11700" y="445025"/>
            <a:ext cx="8520600" cy="21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Composite</a:t>
            </a:r>
            <a:endParaRPr sz="10000"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311700" y="2571750"/>
            <a:ext cx="85206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Compor objetos em estruturas de árvore para representar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hierarquias todo-parte. Composite permite que clientes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tratem objetos individuais e composições de objetos de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maneira uniforme.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Problema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357300" y="1017713"/>
            <a:ext cx="81633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 cafeteria, além de bebidas, você pode ter combos: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Café + pão de queijo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Café + sanduíche + bolo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Combo especial com vários itens dentro de outros combos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Sem o Composite, você precisa tratar itens simples (bebida, bolo, sanduíche) e combos de forma diferente, escrevendo códigos separados para cada caso. Isso deixa o sistema pouco flexível e difícil de manter.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Como funciona o pedido:</a:t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152475"/>
            <a:ext cx="523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Aqui o cliente precisa verificar se o pedido é um item único ou um combo e tratar manualmente: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300" y="485675"/>
            <a:ext cx="2943476" cy="450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425" y="2571750"/>
            <a:ext cx="4728300" cy="238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Solução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1152475"/>
            <a:ext cx="311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ria uma interface única para itens do pedido (Produto).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Folhas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itens simples (café, bolo, sanduíche).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Compostos: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combos que agrupam vários itens (inclusive outros combos).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Assim, tanto itens simples quanto combos são </a:t>
            </a:r>
            <a:r>
              <a:rPr lang="pt-BR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tratados da mesma forma </a:t>
            </a:r>
            <a:r>
              <a:rPr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pelo cliente. O cliente não precisa se preocupar se o pedido é um único item ou um combo.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p31" title="Untitled diagram _ Mermaid Chart-2025-09-10-20103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450" y="836025"/>
            <a:ext cx="5417549" cy="4020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478275"/>
            <a:ext cx="8520600" cy="40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Explicam como montar objetos e classes em estruturas maiores, mas ainda mantendo essas estruturas flexíveis e eficientes.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06" y="0"/>
            <a:ext cx="391539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6675" y="0"/>
            <a:ext cx="469895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470"/>
            <a:ext cx="9144003" cy="397371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3"/>
          <p:cNvSpPr/>
          <p:nvPr/>
        </p:nvSpPr>
        <p:spPr>
          <a:xfrm>
            <a:off x="3065400" y="4227875"/>
            <a:ext cx="5350500" cy="652500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EEEE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Café Simples - R$5.0</a:t>
            </a:r>
            <a:endParaRPr>
              <a:solidFill>
                <a:srgbClr val="EEEEEE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EEEE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Combo de: Café Simples, Sanduíche - R$18.0</a:t>
            </a:r>
            <a:endParaRPr>
              <a:solidFill>
                <a:srgbClr val="EEEEEE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8" name="Google Shape;208;p33"/>
          <p:cNvSpPr/>
          <p:nvPr/>
        </p:nvSpPr>
        <p:spPr>
          <a:xfrm>
            <a:off x="741658" y="2754875"/>
            <a:ext cx="1575300" cy="1687950"/>
          </a:xfrm>
          <a:custGeom>
            <a:rect b="b" l="l" r="r" t="t"/>
            <a:pathLst>
              <a:path extrusionOk="0" h="67518" w="63012">
                <a:moveTo>
                  <a:pt x="12055" y="0"/>
                </a:moveTo>
                <a:cubicBezTo>
                  <a:pt x="10463" y="9395"/>
                  <a:pt x="-5992" y="45119"/>
                  <a:pt x="2501" y="56372"/>
                </a:cubicBezTo>
                <a:cubicBezTo>
                  <a:pt x="10994" y="67625"/>
                  <a:pt x="52928" y="65660"/>
                  <a:pt x="63013" y="67518"/>
                </a:cubicBezTo>
              </a:path>
            </a:pathLst>
          </a:cu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Pode ser difícil providenciar uma interface comum para classes cuja funcionalidade difere muito. Em certos cenários, você precisaria generalizar muito a interface componente, fazendo dela uma interface de difícil compreensão.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5"/>
          <p:cNvGrpSpPr/>
          <p:nvPr/>
        </p:nvGrpSpPr>
        <p:grpSpPr>
          <a:xfrm>
            <a:off x="2050" y="-6175"/>
            <a:ext cx="3011465" cy="2577900"/>
            <a:chOff x="2050" y="-6175"/>
            <a:chExt cx="2965500" cy="2577900"/>
          </a:xfrm>
        </p:grpSpPr>
        <p:sp>
          <p:nvSpPr>
            <p:cNvPr id="69" name="Google Shape;69;p15"/>
            <p:cNvSpPr/>
            <p:nvPr/>
          </p:nvSpPr>
          <p:spPr>
            <a:xfrm>
              <a:off x="2050" y="-6175"/>
              <a:ext cx="2965500" cy="2577900"/>
            </a:xfrm>
            <a:prstGeom prst="rect">
              <a:avLst/>
            </a:prstGeom>
            <a:solidFill>
              <a:srgbClr val="1B1B1B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279400" marR="279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279400" marR="279400" rtl="0" algn="l">
                <a:lnSpc>
                  <a:spcPct val="115000"/>
                </a:lnSpc>
                <a:spcBef>
                  <a:spcPts val="2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279400" marR="279400" rtl="0" algn="l">
                <a:lnSpc>
                  <a:spcPct val="115000"/>
                </a:lnSpc>
                <a:spcBef>
                  <a:spcPts val="2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marR="279400" rtl="0" algn="just">
                <a:lnSpc>
                  <a:spcPct val="115000"/>
                </a:lnSpc>
                <a:spcBef>
                  <a:spcPts val="2200"/>
                </a:spcBef>
                <a:spcAft>
                  <a:spcPts val="2200"/>
                </a:spcAft>
                <a:buNone/>
              </a:pPr>
              <a:r>
                <a:rPr lang="pt-BR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Fornece uma interface simplificada para uma biblioteca, um framework, ou qualquer outro conjunto complexo de classes.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" name="Google Shape;70;p15"/>
            <p:cNvSpPr txBox="1"/>
            <p:nvPr/>
          </p:nvSpPr>
          <p:spPr>
            <a:xfrm>
              <a:off x="2050" y="891275"/>
              <a:ext cx="13068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500">
                  <a:solidFill>
                    <a:srgbClr val="9900FF"/>
                  </a:solidFill>
                  <a:latin typeface="Roboto"/>
                  <a:ea typeface="Roboto"/>
                  <a:cs typeface="Roboto"/>
                  <a:sym typeface="Roboto"/>
                </a:rPr>
                <a:t>Facade</a:t>
              </a:r>
              <a:endParaRPr b="1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1" name="Google Shape;7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7525" y="130300"/>
              <a:ext cx="1065374" cy="760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" name="Google Shape;72;p15"/>
          <p:cNvGrpSpPr/>
          <p:nvPr/>
        </p:nvGrpSpPr>
        <p:grpSpPr>
          <a:xfrm>
            <a:off x="3004175" y="-6175"/>
            <a:ext cx="3128400" cy="2577900"/>
            <a:chOff x="2623150" y="-6175"/>
            <a:chExt cx="3128400" cy="2577900"/>
          </a:xfrm>
        </p:grpSpPr>
        <p:sp>
          <p:nvSpPr>
            <p:cNvPr id="73" name="Google Shape;73;p15"/>
            <p:cNvSpPr/>
            <p:nvPr/>
          </p:nvSpPr>
          <p:spPr>
            <a:xfrm>
              <a:off x="2623150" y="-6175"/>
              <a:ext cx="3128400" cy="2577900"/>
            </a:xfrm>
            <a:prstGeom prst="rect">
              <a:avLst/>
            </a:prstGeom>
            <a:solidFill>
              <a:srgbClr val="1B1B1B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279400" marR="279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279400" marR="279400" rtl="0" algn="l">
                <a:lnSpc>
                  <a:spcPct val="115000"/>
                </a:lnSpc>
                <a:spcBef>
                  <a:spcPts val="2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279400" marR="279400" rtl="0" algn="l">
                <a:lnSpc>
                  <a:spcPct val="115000"/>
                </a:lnSpc>
                <a:spcBef>
                  <a:spcPts val="2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marR="279400" rtl="0" algn="just">
                <a:lnSpc>
                  <a:spcPct val="115000"/>
                </a:lnSpc>
                <a:spcBef>
                  <a:spcPts val="2200"/>
                </a:spcBef>
                <a:spcAft>
                  <a:spcPts val="2200"/>
                </a:spcAft>
                <a:buNone/>
              </a:pPr>
              <a:r>
                <a:rPr lang="pt-BR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Fornece uma interface simplificada para uma biblioteca, um framework, ou qualquer outro conjunto complexo de classes.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" name="Google Shape;74;p15"/>
            <p:cNvSpPr txBox="1"/>
            <p:nvPr/>
          </p:nvSpPr>
          <p:spPr>
            <a:xfrm>
              <a:off x="2632500" y="971575"/>
              <a:ext cx="19173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500">
                  <a:solidFill>
                    <a:srgbClr val="9900FF"/>
                  </a:solidFill>
                  <a:latin typeface="Roboto"/>
                  <a:ea typeface="Roboto"/>
                  <a:cs typeface="Roboto"/>
                  <a:sym typeface="Roboto"/>
                </a:rPr>
                <a:t>Decorator</a:t>
              </a:r>
              <a:endParaRPr b="1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5" name="Google Shape;7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98575" y="124588"/>
              <a:ext cx="1185775" cy="8469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" name="Google Shape;76;p15"/>
          <p:cNvGrpSpPr/>
          <p:nvPr/>
        </p:nvGrpSpPr>
        <p:grpSpPr>
          <a:xfrm>
            <a:off x="6132575" y="-6175"/>
            <a:ext cx="3011400" cy="2577900"/>
            <a:chOff x="2577225" y="-6175"/>
            <a:chExt cx="3011400" cy="2577900"/>
          </a:xfrm>
        </p:grpSpPr>
        <p:sp>
          <p:nvSpPr>
            <p:cNvPr id="77" name="Google Shape;77;p15"/>
            <p:cNvSpPr/>
            <p:nvPr/>
          </p:nvSpPr>
          <p:spPr>
            <a:xfrm>
              <a:off x="2577225" y="-6175"/>
              <a:ext cx="3011400" cy="2577900"/>
            </a:xfrm>
            <a:prstGeom prst="rect">
              <a:avLst/>
            </a:prstGeom>
            <a:solidFill>
              <a:srgbClr val="1B1B1B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279400" marR="279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279400" marR="279400" rtl="0" algn="l">
                <a:lnSpc>
                  <a:spcPct val="115000"/>
                </a:lnSpc>
                <a:spcBef>
                  <a:spcPts val="2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279400" marR="279400" rtl="0" algn="l">
                <a:lnSpc>
                  <a:spcPct val="115000"/>
                </a:lnSpc>
                <a:spcBef>
                  <a:spcPts val="2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  <a:p>
              <a:pPr indent="0" lvl="0" marL="0" marR="279400" rtl="0" algn="just">
                <a:lnSpc>
                  <a:spcPct val="115000"/>
                </a:lnSpc>
                <a:spcBef>
                  <a:spcPts val="2200"/>
                </a:spcBef>
                <a:spcAft>
                  <a:spcPts val="2200"/>
                </a:spcAft>
                <a:buNone/>
              </a:pPr>
              <a:r>
                <a:rPr lang="pt-BR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Permite que você componha objetos em estrutura de árvores e então trabalhe com essas estruturas como se fossem objetos individuais.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" name="Google Shape;78;p15"/>
            <p:cNvSpPr txBox="1"/>
            <p:nvPr/>
          </p:nvSpPr>
          <p:spPr>
            <a:xfrm>
              <a:off x="2577225" y="998075"/>
              <a:ext cx="19173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500">
                  <a:solidFill>
                    <a:srgbClr val="9900FF"/>
                  </a:solidFill>
                  <a:latin typeface="Roboto"/>
                  <a:ea typeface="Roboto"/>
                  <a:cs typeface="Roboto"/>
                  <a:sym typeface="Roboto"/>
                </a:rPr>
                <a:t>Composite</a:t>
              </a:r>
              <a:endParaRPr b="1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3375" y="74225"/>
            <a:ext cx="1333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2100" y="2571725"/>
            <a:ext cx="2272800" cy="25779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794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279400" marR="2794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279400" marR="2794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279400" rtl="0" algn="just">
              <a:lnSpc>
                <a:spcPct val="115000"/>
              </a:lnSpc>
              <a:spcBef>
                <a:spcPts val="2200"/>
              </a:spcBef>
              <a:spcAft>
                <a:spcPts val="220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Permite a colaboração de objetos de interfaces incompatíveis.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2275125" y="2571725"/>
            <a:ext cx="2272800" cy="25779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794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279400" marR="2794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279400" rtl="0" algn="l">
              <a:lnSpc>
                <a:spcPct val="115000"/>
              </a:lnSpc>
              <a:spcBef>
                <a:spcPts val="2200"/>
              </a:spcBef>
              <a:spcAft>
                <a:spcPts val="220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4547925" y="2571725"/>
            <a:ext cx="2272800" cy="25779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794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279400" marR="2794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279400" marR="2794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279400" rtl="0" algn="just">
              <a:lnSpc>
                <a:spcPct val="115000"/>
              </a:lnSpc>
              <a:spcBef>
                <a:spcPts val="2200"/>
              </a:spcBef>
              <a:spcAft>
                <a:spcPts val="2200"/>
              </a:spcAft>
              <a:buNone/>
            </a:pPr>
            <a:br>
              <a:rPr lang="pt-BR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Permite que você coloque mais objetos na quantidade disponível de RAM ao compartilhar partes do estado entre múltiplos objetos ao invés de manter todos os dados em cada objeto.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6820725" y="2571725"/>
            <a:ext cx="2272800" cy="2577900"/>
          </a:xfrm>
          <a:prstGeom prst="rect">
            <a:avLst/>
          </a:prstGeom>
          <a:solidFill>
            <a:srgbClr val="1B1B1B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794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279400" marR="2794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279400" marR="2794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279400" rtl="0" algn="just">
              <a:lnSpc>
                <a:spcPct val="115000"/>
              </a:lnSpc>
              <a:spcBef>
                <a:spcPts val="2200"/>
              </a:spcBef>
              <a:spcAft>
                <a:spcPts val="2200"/>
              </a:spcAft>
              <a:buNone/>
            </a:pPr>
            <a:br>
              <a:rPr lang="pt-BR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Permite que você forneça um substituto ou um espaço reservado para outro objeto. Um proxy controla o acesso ao objeto original, permitindo que você faça algo ou antes ou depois do pedido chegar ao objeto original.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2100" y="3429750"/>
            <a:ext cx="1327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Adapter</a:t>
            </a:r>
            <a:endParaRPr b="1" sz="25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2275013" y="3429750"/>
            <a:ext cx="1327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Bridge</a:t>
            </a:r>
            <a:endParaRPr b="1" sz="25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700" y="2597600"/>
            <a:ext cx="1333500" cy="952500"/>
          </a:xfrm>
          <a:prstGeom prst="rect">
            <a:avLst/>
          </a:prstGeom>
          <a:solidFill>
            <a:srgbClr val="1B1B1B"/>
          </a:solidFill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287900" y="3956550"/>
            <a:ext cx="2272800" cy="11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79400" rtl="0" algn="l">
              <a:lnSpc>
                <a:spcPct val="115000"/>
              </a:lnSpc>
              <a:spcBef>
                <a:spcPts val="0"/>
              </a:spcBef>
              <a:spcAft>
                <a:spcPts val="2200"/>
              </a:spcAft>
              <a:buNone/>
            </a:pPr>
            <a:r>
              <a:rPr lang="pt-BR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Permite que você divida uma classe grande ou um conjunto de classes intimamente ligadas em duas hierarquias separadas—abstração e implementação—que podem ser desenvolvidas independentemente umas das outras.</a:t>
            </a:r>
            <a:endParaRPr sz="1700">
              <a:solidFill>
                <a:schemeClr val="lt2"/>
              </a:solidFill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3813" y="2597600"/>
            <a:ext cx="1333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51850" y="2597600"/>
            <a:ext cx="1333500" cy="952500"/>
          </a:xfrm>
          <a:prstGeom prst="rect">
            <a:avLst/>
          </a:prstGeom>
          <a:solidFill>
            <a:srgbClr val="1B1B1B"/>
          </a:solidFill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4575430" y="3429750"/>
            <a:ext cx="190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Flyweight</a:t>
            </a:r>
            <a:endParaRPr b="1" sz="25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61850" y="2571725"/>
            <a:ext cx="1333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6820730" y="3429750"/>
            <a:ext cx="190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Proxy</a:t>
            </a:r>
            <a:endParaRPr b="1" sz="25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11700" y="445025"/>
            <a:ext cx="8520600" cy="21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Facade</a:t>
            </a:r>
            <a:endParaRPr sz="10000"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311700" y="2571750"/>
            <a:ext cx="85206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Oferecer uma interface única para um conjunto de interfaces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 um subsistema. Façade define uma interface de nível mais elevado que torna o subsistema mais fácil de usar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Problema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357300" y="1017713"/>
            <a:ext cx="81633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Imagina que numa cafeteria você tem vários subsistemas para processar um pedido: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Cozinha → prepara os sanduíches.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Barista → faz os cafés.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Caixa → calcula e cobra o total.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Entrega → leva o pedido até a mesa.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 o cliente fosse falar com cada um desses diretamente, seria confuso…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0"/>
            <a:ext cx="5579392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9400" y="100775"/>
            <a:ext cx="3412198" cy="2592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Solução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Facade entra aqui como Atendente:</a:t>
            </a:r>
            <a:b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-"/>
            </a:pP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cliente só fala com o atendente.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Char char="-"/>
            </a:pP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atendente sabe qual subsistema acionar (barista, cozinha, caixa, entrega).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0"/>
            <a:ext cx="5579392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397" y="135200"/>
            <a:ext cx="3259805" cy="343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7400" y="3503809"/>
            <a:ext cx="3259802" cy="1531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Uma fachada pode se tornar um objeto deus acoplado a todas as classes de uma aplicação.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